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A93749D-F63A-4962-BD76-414A3868F291}" type="datetimeFigureOut">
              <a:rPr lang="ru-RU" smtClean="0"/>
              <a:t>09.09.2016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D0728D7-EB99-4CD9-A926-DC05A99981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749D-F63A-4962-BD76-414A3868F291}" type="datetimeFigureOut">
              <a:rPr lang="ru-RU" smtClean="0"/>
              <a:t>09.09.2016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728D7-EB99-4CD9-A926-DC05A99981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749D-F63A-4962-BD76-414A3868F291}" type="datetimeFigureOut">
              <a:rPr lang="ru-RU" smtClean="0"/>
              <a:t>09.09.2016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728D7-EB99-4CD9-A926-DC05A99981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749D-F63A-4962-BD76-414A3868F291}" type="datetimeFigureOut">
              <a:rPr lang="ru-RU" smtClean="0"/>
              <a:t>09.09.2016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728D7-EB99-4CD9-A926-DC05A99981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A93749D-F63A-4962-BD76-414A3868F291}" type="datetimeFigureOut">
              <a:rPr lang="ru-RU" smtClean="0"/>
              <a:t>09.09.2016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D0728D7-EB99-4CD9-A926-DC05A999816A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A93749D-F63A-4962-BD76-414A3868F291}" type="datetimeFigureOut">
              <a:rPr lang="ru-RU" smtClean="0"/>
              <a:t>09.09.2016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D0728D7-EB99-4CD9-A926-DC05A99981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749D-F63A-4962-BD76-414A3868F291}" type="datetimeFigureOut">
              <a:rPr lang="ru-RU" smtClean="0"/>
              <a:t>09.09.2016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728D7-EB99-4CD9-A926-DC05A99981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749D-F63A-4962-BD76-414A3868F291}" type="datetimeFigureOut">
              <a:rPr lang="ru-RU" smtClean="0"/>
              <a:t>09.09.2016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728D7-EB99-4CD9-A926-DC05A99981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749D-F63A-4962-BD76-414A3868F291}" type="datetimeFigureOut">
              <a:rPr lang="ru-RU" smtClean="0"/>
              <a:t>09.09.2016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728D7-EB99-4CD9-A926-DC05A99981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749D-F63A-4962-BD76-414A3868F291}" type="datetimeFigureOut">
              <a:rPr lang="ru-RU" smtClean="0"/>
              <a:t>09.09.2016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728D7-EB99-4CD9-A926-DC05A99981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749D-F63A-4962-BD76-414A3868F291}" type="datetimeFigureOut">
              <a:rPr lang="ru-RU" smtClean="0"/>
              <a:t>09.09.2016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728D7-EB99-4CD9-A926-DC05A99981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A93749D-F63A-4962-BD76-414A3868F291}" type="datetimeFigureOut">
              <a:rPr lang="ru-RU" smtClean="0"/>
              <a:t>09.09.2016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D0728D7-EB99-4CD9-A926-DC05A999816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Надежность информации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Основные определения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4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37824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/>
              <a:t>Надежность </a:t>
            </a:r>
            <a:r>
              <a:rPr lang="ru-RU" dirty="0"/>
              <a:t>- свойство объекта сохранять во времени в установленных пределах значения всех параметров в заданных режимах и условиях применения, технического обслуживания, ремонтов, хранения и транспортирования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1831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65816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dirty="0" smtClean="0"/>
              <a:t>Между определениями надежности </a:t>
            </a:r>
            <a:r>
              <a:rPr lang="ru-RU" dirty="0"/>
              <a:t>для аппа­ратных средств и ПО </a:t>
            </a:r>
            <a:r>
              <a:rPr lang="ru-RU" dirty="0" smtClean="0"/>
              <a:t>имеется </a:t>
            </a:r>
            <a:r>
              <a:rPr lang="ru-RU" dirty="0"/>
              <a:t>принципиальные различия. Программа в большинстве случаев не мо­жет отказать случайно. Ошибки в ПО, допущенные при его создании, за­висят от технологии, организации и квалификации исполнителей и в принципе не являются функцией времени. Причиной отказов, возникаю­щих из-за этих ошибок и фиксируемых как случайный процесс, является не время функционирования системы, а набор входных данных, сложив­шихся к моменту отказа.</a:t>
            </a:r>
          </a:p>
        </p:txBody>
      </p:sp>
    </p:spTree>
    <p:extLst>
      <p:ext uri="{BB962C8B-B14F-4D97-AF65-F5344CB8AC3E}">
        <p14:creationId xmlns:p14="http://schemas.microsoft.com/office/powerpoint/2010/main" val="969084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37824"/>
          </a:xfrm>
        </p:spPr>
        <p:txBody>
          <a:bodyPr>
            <a:normAutofit fontScale="77500" lnSpcReduction="20000"/>
          </a:bodyPr>
          <a:lstStyle/>
          <a:p>
            <a:pPr marL="109728" indent="0" algn="just">
              <a:buNone/>
            </a:pPr>
            <a:r>
              <a:rPr lang="ru-RU" dirty="0"/>
              <a:t>Надежность является одной из важных характеристик качества объекта - совокупности свойств, определяющих пригодность использования его по назначению. В отличии от других характеристик качества надежность обладает следующей специфической особенностью. Обычные характеристики качества объекта, такие как быстродействие, производительность, емкость памяти и т.д. измеряются для некоторого момента времени («точечные» характеристики качества). Надежность характеризует зависимость «точечных» характеристик качества либо от времени использования, либо от наработки объекта. Надежность характеристика временная. Она может быть </a:t>
            </a:r>
            <a:r>
              <a:rPr lang="ru-RU" dirty="0" err="1"/>
              <a:t>ориентированна</a:t>
            </a:r>
            <a:r>
              <a:rPr lang="ru-RU" dirty="0"/>
              <a:t> либо на прошедшее время (в этом случае говорят: изделие до данного момента проработало такое-то количество часов, поэтому они обладали такими-то показателями надежности), либо в будущее время (в этом случае говорят: данные изделия, если они будут использоваться в предложенных условиях, будут обладать такой-то надежностью).</a:t>
            </a:r>
          </a:p>
        </p:txBody>
      </p:sp>
    </p:spTree>
    <p:extLst>
      <p:ext uri="{BB962C8B-B14F-4D97-AF65-F5344CB8AC3E}">
        <p14:creationId xmlns:p14="http://schemas.microsoft.com/office/powerpoint/2010/main" val="2608281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62220"/>
            <a:ext cx="8352928" cy="6165304"/>
          </a:xfrm>
        </p:spPr>
        <p:txBody>
          <a:bodyPr>
            <a:noAutofit/>
          </a:bodyPr>
          <a:lstStyle/>
          <a:p>
            <a:pPr marL="72000" indent="0" algn="just">
              <a:spcBef>
                <a:spcPts val="0"/>
              </a:spcBef>
              <a:buNone/>
            </a:pPr>
            <a:r>
              <a:rPr lang="ru-RU" sz="1900" b="1" dirty="0" smtClean="0"/>
              <a:t>Объект </a:t>
            </a:r>
            <a:r>
              <a:rPr lang="ru-RU" sz="1900" dirty="0"/>
              <a:t>- техническое изделие определенного целевого назначения, рассматриваемое в периоды проектирования, производства, испытаний и эксплуатации.</a:t>
            </a:r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dirty="0"/>
              <a:t>Объектами могут быть различные системы и их элементы.</a:t>
            </a:r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dirty="0"/>
              <a:t>Различают пять основных видов технического состояния объектов.</a:t>
            </a:r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b="1" i="1" dirty="0"/>
              <a:t>Исправное состояние.</a:t>
            </a:r>
            <a:r>
              <a:rPr lang="ru-RU" sz="1900" dirty="0"/>
              <a:t> Состояние объекта, при котором он соответствует всем требованиям нормативно-технической и (или) конструкторской (проектной) </a:t>
            </a:r>
            <a:r>
              <a:rPr lang="ru-RU" sz="1900" dirty="0" smtClean="0"/>
              <a:t>документации (</a:t>
            </a:r>
            <a:r>
              <a:rPr lang="ru-RU" sz="1900" dirty="0" err="1" smtClean="0"/>
              <a:t>НТиКПД</a:t>
            </a:r>
            <a:r>
              <a:rPr lang="ru-RU" sz="1900" dirty="0" smtClean="0"/>
              <a:t>).</a:t>
            </a:r>
            <a:endParaRPr lang="ru-RU" sz="1900" dirty="0"/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b="1" i="1" dirty="0"/>
              <a:t>Неисправное состояние.</a:t>
            </a:r>
            <a:r>
              <a:rPr lang="ru-RU" sz="1900" dirty="0"/>
              <a:t> Состояние объекта, при котором он не соответствует хотя бы одному из требований (</a:t>
            </a:r>
            <a:r>
              <a:rPr lang="ru-RU" sz="1900" dirty="0" err="1"/>
              <a:t>НТиКПД</a:t>
            </a:r>
            <a:r>
              <a:rPr lang="ru-RU" sz="1900" dirty="0" smtClean="0"/>
              <a:t>).</a:t>
            </a:r>
            <a:endParaRPr lang="ru-RU" sz="1900" dirty="0"/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b="1" i="1" dirty="0"/>
              <a:t>Работоспособное состояние.</a:t>
            </a:r>
            <a:r>
              <a:rPr lang="ru-RU" sz="1900" dirty="0"/>
              <a:t> Состояние </a:t>
            </a:r>
            <a:r>
              <a:rPr lang="ru-RU" sz="1900" dirty="0" smtClean="0"/>
              <a:t>объекта, при котором значения всех параметров, характеризующих </a:t>
            </a:r>
            <a:r>
              <a:rPr lang="ru-RU" sz="1900" dirty="0"/>
              <a:t>способность выполнять заданные </a:t>
            </a:r>
            <a:r>
              <a:rPr lang="ru-RU" sz="1900" dirty="0" smtClean="0"/>
              <a:t>функции, соответствуют требованиям </a:t>
            </a:r>
            <a:r>
              <a:rPr lang="ru-RU" sz="1900" dirty="0"/>
              <a:t>(</a:t>
            </a:r>
            <a:r>
              <a:rPr lang="ru-RU" sz="1900" dirty="0" err="1"/>
              <a:t>НТиКПД</a:t>
            </a:r>
            <a:r>
              <a:rPr lang="ru-RU" sz="1900" dirty="0"/>
              <a:t>)</a:t>
            </a:r>
            <a:r>
              <a:rPr lang="ru-RU" sz="1900" dirty="0" smtClean="0"/>
              <a:t>.</a:t>
            </a:r>
            <a:endParaRPr lang="ru-RU" sz="1900" dirty="0"/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b="1" i="1" dirty="0"/>
              <a:t>Неработоспособное состояние.</a:t>
            </a:r>
            <a:r>
              <a:rPr lang="ru-RU" sz="1900" dirty="0"/>
              <a:t> Состояние объекта, при котором значения хотя бы одного параметра, характеризующего способность выполнять заданные функции, не соответствует требованиям (</a:t>
            </a:r>
            <a:r>
              <a:rPr lang="ru-RU" sz="1900" dirty="0" err="1"/>
              <a:t>НТиКПД</a:t>
            </a:r>
            <a:r>
              <a:rPr lang="ru-RU" sz="1900" dirty="0" smtClean="0"/>
              <a:t>).</a:t>
            </a:r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b="1" i="1" dirty="0" smtClean="0"/>
              <a:t>Предельное </a:t>
            </a:r>
            <a:r>
              <a:rPr lang="ru-RU" sz="1900" b="1" i="1" dirty="0"/>
              <a:t>состояние.</a:t>
            </a:r>
            <a:r>
              <a:rPr lang="ru-RU" sz="1900" dirty="0"/>
              <a:t> Состояние объекта, при котором его дальнейшая эксплуатация недопустима или </a:t>
            </a:r>
            <a:r>
              <a:rPr lang="ru-RU" sz="1900" dirty="0" smtClean="0"/>
              <a:t>нецелесообразна, </a:t>
            </a:r>
            <a:r>
              <a:rPr lang="ru-RU" sz="1900" dirty="0"/>
              <a:t>либо восстановление его работоспособного состояния невозможно или нецелесообразно. </a:t>
            </a:r>
          </a:p>
        </p:txBody>
      </p:sp>
    </p:spTree>
    <p:extLst>
      <p:ext uri="{BB962C8B-B14F-4D97-AF65-F5344CB8AC3E}">
        <p14:creationId xmlns:p14="http://schemas.microsoft.com/office/powerpoint/2010/main" val="1088087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1556792"/>
            <a:ext cx="5271034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920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37824"/>
          </a:xfrm>
        </p:spPr>
        <p:txBody>
          <a:bodyPr>
            <a:normAutofit fontScale="85000" lnSpcReduction="20000"/>
          </a:bodyPr>
          <a:lstStyle/>
          <a:p>
            <a:pPr marL="109728" indent="0" algn="just">
              <a:buNone/>
            </a:pPr>
            <a:r>
              <a:rPr lang="ru-RU" dirty="0"/>
              <a:t>Переход объекта (изделия) из одного вышестоящего технического состояния в нижестоящее обычно происходит вследствие событий: </a:t>
            </a:r>
            <a:r>
              <a:rPr lang="ru-RU" b="1" i="1" dirty="0"/>
              <a:t>повреждений</a:t>
            </a:r>
            <a:r>
              <a:rPr lang="ru-RU" dirty="0"/>
              <a:t> или </a:t>
            </a:r>
            <a:r>
              <a:rPr lang="ru-RU" b="1" i="1" dirty="0"/>
              <a:t>отказов.</a:t>
            </a:r>
            <a:r>
              <a:rPr lang="ru-RU" dirty="0"/>
              <a:t> </a:t>
            </a:r>
            <a:endParaRPr lang="ru-RU" dirty="0" smtClean="0"/>
          </a:p>
          <a:p>
            <a:pPr marL="109728" indent="0" algn="just">
              <a:buNone/>
            </a:pPr>
            <a:r>
              <a:rPr lang="ru-RU" dirty="0" smtClean="0"/>
              <a:t>Согласно </a:t>
            </a:r>
            <a:r>
              <a:rPr lang="ru-RU" dirty="0"/>
              <a:t>ГОСТ 27.002-89 </a:t>
            </a:r>
            <a:r>
              <a:rPr lang="ru-RU" b="1" i="1" dirty="0"/>
              <a:t>отказ -</a:t>
            </a:r>
            <a:r>
              <a:rPr lang="ru-RU" dirty="0"/>
              <a:t> это событие, заключающееся в нарушении работоспособного состояния объекта.</a:t>
            </a:r>
          </a:p>
          <a:p>
            <a:pPr marL="109728" indent="0" algn="just">
              <a:buNone/>
            </a:pPr>
            <a:r>
              <a:rPr lang="ru-RU" b="1" i="1" dirty="0"/>
              <a:t>Повреждение -</a:t>
            </a:r>
            <a:r>
              <a:rPr lang="ru-RU" dirty="0"/>
              <a:t> событие, заключающееся в нарушении исправного состояния объекта при сохранении работоспособного состояния.</a:t>
            </a:r>
          </a:p>
          <a:p>
            <a:pPr marL="109728" indent="0" algn="just">
              <a:buNone/>
            </a:pPr>
            <a:r>
              <a:rPr lang="ru-RU" dirty="0"/>
              <a:t>Переход объекта из исправного состояния в неисправное не связан с отказом.</a:t>
            </a:r>
          </a:p>
          <a:p>
            <a:pPr marL="109728" indent="0" algn="just">
              <a:buNone/>
            </a:pPr>
            <a:r>
              <a:rPr lang="ru-RU" dirty="0"/>
              <a:t>В ГОСТ 15467-79 введено еще одно понятие, отражающее состояние объекта - дефект. Дефектом называется каждое отдельное несоответствие объекта установленным нормам или требованиям. Дефект отражает состояние отличное от отказа.</a:t>
            </a:r>
          </a:p>
        </p:txBody>
      </p:sp>
    </p:spTree>
    <p:extLst>
      <p:ext uri="{BB962C8B-B14F-4D97-AF65-F5344CB8AC3E}">
        <p14:creationId xmlns:p14="http://schemas.microsoft.com/office/powerpoint/2010/main" val="4186120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504056"/>
          </a:xfrm>
        </p:spPr>
        <p:txBody>
          <a:bodyPr>
            <a:normAutofit/>
          </a:bodyPr>
          <a:lstStyle/>
          <a:p>
            <a:r>
              <a:rPr lang="ru-RU" sz="2600" dirty="0"/>
              <a:t>Классификация и характеристики отказов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05776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По </a:t>
            </a:r>
            <a:r>
              <a:rPr lang="ru-RU" u="sng" dirty="0"/>
              <a:t>типу</a:t>
            </a:r>
            <a:r>
              <a:rPr lang="ru-RU" dirty="0"/>
              <a:t> отказы подразделяются </a:t>
            </a:r>
            <a:r>
              <a:rPr lang="ru-RU" dirty="0" smtClean="0"/>
              <a:t>на отказы </a:t>
            </a:r>
            <a:r>
              <a:rPr lang="ru-RU" dirty="0"/>
              <a:t>функционирования </a:t>
            </a:r>
            <a:r>
              <a:rPr lang="ru-RU" dirty="0" smtClean="0"/>
              <a:t>и отказы параметрические;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По </a:t>
            </a:r>
            <a:r>
              <a:rPr lang="ru-RU" dirty="0"/>
              <a:t>своей </a:t>
            </a:r>
            <a:r>
              <a:rPr lang="ru-RU" u="sng" dirty="0"/>
              <a:t>природе</a:t>
            </a:r>
            <a:r>
              <a:rPr lang="ru-RU" dirty="0"/>
              <a:t> отказы могут быть</a:t>
            </a:r>
            <a:r>
              <a:rPr lang="ru-RU" dirty="0" smtClean="0"/>
              <a:t>: случайные и систематические;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По </a:t>
            </a:r>
            <a:r>
              <a:rPr lang="ru-RU" u="sng" dirty="0" smtClean="0"/>
              <a:t>характеру возникновения</a:t>
            </a:r>
            <a:r>
              <a:rPr lang="ru-RU" dirty="0" smtClean="0"/>
              <a:t>: внезапный </a:t>
            </a:r>
            <a:r>
              <a:rPr lang="ru-RU" dirty="0"/>
              <a:t>отказ </a:t>
            </a:r>
            <a:r>
              <a:rPr lang="ru-RU" dirty="0" smtClean="0"/>
              <a:t>и постепенный отказ;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u="sng" dirty="0"/>
              <a:t>Причина возникновения</a:t>
            </a:r>
            <a:r>
              <a:rPr lang="ru-RU" dirty="0" smtClean="0"/>
              <a:t>: конструкционный отказ, производственный отказ, </a:t>
            </a:r>
            <a:r>
              <a:rPr lang="ru-RU" dirty="0"/>
              <a:t>эксплуатационный </a:t>
            </a:r>
            <a:r>
              <a:rPr lang="ru-RU" dirty="0" smtClean="0"/>
              <a:t>отказ;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u="sng" dirty="0"/>
              <a:t>характер </a:t>
            </a:r>
            <a:r>
              <a:rPr lang="ru-RU" u="sng" dirty="0" smtClean="0"/>
              <a:t>устранения</a:t>
            </a:r>
            <a:r>
              <a:rPr lang="ru-RU" dirty="0" smtClean="0"/>
              <a:t>: перемежающийся, средний, тяжелый отказы;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u="sng" dirty="0" smtClean="0"/>
              <a:t>Дальнейшее использование объектов</a:t>
            </a:r>
            <a:r>
              <a:rPr lang="ru-RU" dirty="0" smtClean="0"/>
              <a:t>: полные и частичные отказы;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u="sng" dirty="0" smtClean="0"/>
              <a:t>Легкость обнаружения</a:t>
            </a:r>
            <a:r>
              <a:rPr lang="ru-RU" dirty="0" smtClean="0"/>
              <a:t>: очевидные и скрытые;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u="sng" dirty="0" smtClean="0"/>
              <a:t>Время возникновения</a:t>
            </a:r>
            <a:r>
              <a:rPr lang="ru-RU" dirty="0" smtClean="0"/>
              <a:t>: </a:t>
            </a:r>
            <a:r>
              <a:rPr lang="ru-RU" dirty="0" err="1"/>
              <a:t>приработочные</a:t>
            </a:r>
            <a:r>
              <a:rPr lang="ru-RU" dirty="0"/>
              <a:t> </a:t>
            </a:r>
            <a:r>
              <a:rPr lang="ru-RU" dirty="0" smtClean="0"/>
              <a:t>отказы, </a:t>
            </a:r>
            <a:r>
              <a:rPr lang="ru-RU" dirty="0"/>
              <a:t>отказы при нормальной </a:t>
            </a:r>
            <a:r>
              <a:rPr lang="ru-RU" dirty="0" smtClean="0"/>
              <a:t>эксплуатации, </a:t>
            </a:r>
            <a:r>
              <a:rPr lang="ru-RU" dirty="0" err="1"/>
              <a:t>износовые</a:t>
            </a:r>
            <a:r>
              <a:rPr lang="ru-RU" dirty="0"/>
              <a:t> </a:t>
            </a:r>
            <a:r>
              <a:rPr lang="ru-RU" dirty="0" smtClean="0"/>
              <a:t>отказы.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0526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485800"/>
          </a:xfrm>
        </p:spPr>
        <p:txBody>
          <a:bodyPr>
            <a:noAutofit/>
          </a:bodyPr>
          <a:lstStyle/>
          <a:p>
            <a:r>
              <a:rPr lang="ru-RU" sz="2600" dirty="0"/>
              <a:t>Стороны надежности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0577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/>
              <a:t>Безотказность</a:t>
            </a:r>
            <a:r>
              <a:rPr lang="ru-RU" dirty="0"/>
              <a:t> - свойство объекта непрерывно сохранять работоспособность в течение некоторого времени или некоторой </a:t>
            </a:r>
            <a:r>
              <a:rPr lang="ru-RU" dirty="0" smtClean="0"/>
              <a:t>наработки. </a:t>
            </a:r>
            <a:r>
              <a:rPr lang="ru-RU" dirty="0"/>
              <a:t>Количественные показатели безотказности</a:t>
            </a:r>
            <a:r>
              <a:rPr lang="ru-RU" dirty="0" smtClean="0"/>
              <a:t>: вероятность </a:t>
            </a:r>
            <a:r>
              <a:rPr lang="ru-RU" dirty="0"/>
              <a:t>безотказной </a:t>
            </a:r>
            <a:r>
              <a:rPr lang="ru-RU" dirty="0" smtClean="0"/>
              <a:t>работы, интенсивность отказов, средняя </a:t>
            </a:r>
            <a:r>
              <a:rPr lang="ru-RU" dirty="0"/>
              <a:t>наработка до </a:t>
            </a:r>
            <a:r>
              <a:rPr lang="ru-RU" dirty="0" smtClean="0"/>
              <a:t>отказа.</a:t>
            </a:r>
          </a:p>
          <a:p>
            <a:pPr lvl="0" algn="just"/>
            <a:r>
              <a:rPr lang="ru-RU" b="1" dirty="0"/>
              <a:t>Ремонтопригодность</a:t>
            </a:r>
            <a:r>
              <a:rPr lang="ru-RU" dirty="0"/>
              <a:t> - свойство объекта, заключающееся в приспособленности объекта к предупреждению и обнаружению отказов и восстановлению работоспособности объекта либо путем проведения ремонта, либо путем замены отказавших комплектующих элементов. </a:t>
            </a:r>
            <a:r>
              <a:rPr lang="ru-RU" dirty="0" smtClean="0"/>
              <a:t>Количественные </a:t>
            </a:r>
            <a:r>
              <a:rPr lang="ru-RU" dirty="0"/>
              <a:t>показатели ремонтопригодности</a:t>
            </a:r>
            <a:r>
              <a:rPr lang="ru-RU" dirty="0" smtClean="0"/>
              <a:t>: вероятность </a:t>
            </a:r>
            <a:r>
              <a:rPr lang="ru-RU" dirty="0"/>
              <a:t>восстановления в заданное </a:t>
            </a:r>
            <a:r>
              <a:rPr lang="ru-RU" dirty="0" smtClean="0"/>
              <a:t>время, среднее </a:t>
            </a:r>
            <a:r>
              <a:rPr lang="ru-RU" dirty="0"/>
              <a:t>время </a:t>
            </a:r>
            <a:r>
              <a:rPr lang="ru-RU" dirty="0" smtClean="0"/>
              <a:t>восстановления, удельная </a:t>
            </a:r>
            <a:r>
              <a:rPr lang="ru-RU" dirty="0"/>
              <a:t>трудоемкость и стоимость восстановительных </a:t>
            </a:r>
            <a:r>
              <a:rPr lang="ru-RU" dirty="0" smtClean="0"/>
              <a:t>работ.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476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09832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Долговечность</a:t>
            </a:r>
            <a:r>
              <a:rPr lang="ru-RU" dirty="0"/>
              <a:t> - свойство объекта сохранять работоспособность до наступления предельного </a:t>
            </a:r>
            <a:r>
              <a:rPr lang="ru-RU" dirty="0" smtClean="0"/>
              <a:t>состояния. Количественные </a:t>
            </a:r>
            <a:r>
              <a:rPr lang="ru-RU" dirty="0"/>
              <a:t>показатели долговечности</a:t>
            </a:r>
            <a:r>
              <a:rPr lang="ru-RU" dirty="0" smtClean="0"/>
              <a:t>: средний </a:t>
            </a:r>
            <a:r>
              <a:rPr lang="ru-RU" dirty="0"/>
              <a:t>срок службы </a:t>
            </a:r>
            <a:r>
              <a:rPr lang="ru-RU" dirty="0" smtClean="0"/>
              <a:t>объекта, средний </a:t>
            </a:r>
            <a:r>
              <a:rPr lang="ru-RU" dirty="0"/>
              <a:t>срок службы объекта до первого </a:t>
            </a:r>
            <a:r>
              <a:rPr lang="ru-RU" dirty="0" smtClean="0"/>
              <a:t>отказа. </a:t>
            </a:r>
          </a:p>
          <a:p>
            <a:pPr marL="109728" indent="0">
              <a:buNone/>
            </a:pPr>
            <a:r>
              <a:rPr lang="ru-RU" i="1" dirty="0" smtClean="0"/>
              <a:t>Технический </a:t>
            </a:r>
            <a:r>
              <a:rPr lang="ru-RU" i="1" dirty="0"/>
              <a:t>ресурс -</a:t>
            </a:r>
            <a:r>
              <a:rPr lang="ru-RU" dirty="0"/>
              <a:t> наработка объекта от начала его эксплуатации или возобновления эксплуатации после ремонта до наступления предельного состояния. </a:t>
            </a:r>
          </a:p>
          <a:p>
            <a:pPr marL="109728" indent="0">
              <a:buNone/>
            </a:pPr>
            <a:r>
              <a:rPr lang="ru-RU" i="1" dirty="0" smtClean="0"/>
              <a:t>Назначенный </a:t>
            </a:r>
            <a:r>
              <a:rPr lang="ru-RU" i="1" dirty="0"/>
              <a:t>ресурс -</a:t>
            </a:r>
            <a:r>
              <a:rPr lang="ru-RU" dirty="0"/>
              <a:t> суммарная </a:t>
            </a:r>
            <a:r>
              <a:rPr lang="ru-RU" dirty="0" smtClean="0"/>
              <a:t>наработка </a:t>
            </a:r>
            <a:r>
              <a:rPr lang="ru-RU" dirty="0"/>
              <a:t>объекта, при достижении которой эксплуатация должна быть прекращена независимо от его состояния.</a:t>
            </a:r>
          </a:p>
          <a:p>
            <a:pPr marL="109728" indent="0">
              <a:buNone/>
            </a:pPr>
            <a:r>
              <a:rPr lang="ru-RU" i="1" dirty="0"/>
              <a:t>Срок службы -</a:t>
            </a:r>
            <a:r>
              <a:rPr lang="ru-RU" dirty="0"/>
              <a:t> календарная продолжительность эксплуатации (в том числе, хранение, ремонт и т. п.) от ее начала до наступления предельного состояния. </a:t>
            </a:r>
          </a:p>
          <a:p>
            <a:r>
              <a:rPr lang="ru-RU" b="1" dirty="0" err="1"/>
              <a:t>Сохраняемость</a:t>
            </a:r>
            <a:r>
              <a:rPr lang="ru-RU" dirty="0"/>
              <a:t> - свойство объекта сохранять работоспособность в течение (и после) его хранения и (или) транспортирования.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056815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65816"/>
          </a:xfrm>
        </p:spPr>
        <p:txBody>
          <a:bodyPr/>
          <a:lstStyle/>
          <a:p>
            <a:r>
              <a:rPr lang="ru-RU" b="1" dirty="0"/>
              <a:t>Живучесть</a:t>
            </a:r>
            <a:r>
              <a:rPr lang="ru-RU" dirty="0"/>
              <a:t> - свойство объекта сохранять работоспособность (полностью или частично) в условиях неблагоприятных воздействий, не предусмотренных нормальными условиями эксплуатации.</a:t>
            </a:r>
          </a:p>
          <a:p>
            <a:r>
              <a:rPr lang="ru-RU" b="1" dirty="0"/>
              <a:t>Достоверность</a:t>
            </a:r>
            <a:r>
              <a:rPr lang="ru-RU" dirty="0"/>
              <a:t> - это свойство объекта производить безошибочные преобразования, </a:t>
            </a:r>
            <a:r>
              <a:rPr lang="ru-RU" dirty="0" smtClean="0"/>
              <a:t>хранение </a:t>
            </a:r>
            <a:r>
              <a:rPr lang="ru-RU" dirty="0"/>
              <a:t>и передачу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30242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557808"/>
          </a:xfrm>
        </p:spPr>
        <p:txBody>
          <a:bodyPr>
            <a:normAutofit/>
          </a:bodyPr>
          <a:lstStyle/>
          <a:p>
            <a:r>
              <a:rPr lang="ru-RU" sz="2600" dirty="0"/>
              <a:t>Факторы, влияющие на надежность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ru-RU" dirty="0"/>
              <a:t>Технические </a:t>
            </a:r>
            <a:r>
              <a:rPr lang="ru-RU" dirty="0" smtClean="0"/>
              <a:t>факторы:</a:t>
            </a:r>
          </a:p>
          <a:p>
            <a:r>
              <a:rPr lang="ru-RU" dirty="0" smtClean="0"/>
              <a:t>структура </a:t>
            </a:r>
            <a:r>
              <a:rPr lang="ru-RU" dirty="0"/>
              <a:t>объекта и рабочие режимы</a:t>
            </a:r>
          </a:p>
          <a:p>
            <a:r>
              <a:rPr lang="ru-RU" dirty="0" smtClean="0"/>
              <a:t>резервирование</a:t>
            </a:r>
            <a:endParaRPr lang="ru-RU" dirty="0"/>
          </a:p>
          <a:p>
            <a:r>
              <a:rPr lang="ru-RU" dirty="0" smtClean="0"/>
              <a:t>контроль </a:t>
            </a:r>
            <a:r>
              <a:rPr lang="ru-RU" dirty="0"/>
              <a:t>и восстановление</a:t>
            </a:r>
          </a:p>
          <a:p>
            <a:r>
              <a:rPr lang="ru-RU" dirty="0" smtClean="0"/>
              <a:t>характеристики </a:t>
            </a:r>
            <a:r>
              <a:rPr lang="ru-RU" dirty="0"/>
              <a:t>комплектующих </a:t>
            </a:r>
            <a:r>
              <a:rPr lang="ru-RU" dirty="0" smtClean="0"/>
              <a:t>элементов</a:t>
            </a:r>
          </a:p>
          <a:p>
            <a:r>
              <a:rPr lang="ru-RU" dirty="0" smtClean="0"/>
              <a:t>защищенность </a:t>
            </a:r>
            <a:r>
              <a:rPr lang="ru-RU" dirty="0"/>
              <a:t>от неблагоприятных воздействий </a:t>
            </a:r>
            <a:endParaRPr lang="ru-RU" dirty="0" smtClean="0"/>
          </a:p>
          <a:p>
            <a:r>
              <a:rPr lang="ru-RU" dirty="0" smtClean="0"/>
              <a:t>степень </a:t>
            </a:r>
            <a:r>
              <a:rPr lang="ru-RU" dirty="0"/>
              <a:t>приспособленности аппаратуры для ее эксплуатации</a:t>
            </a:r>
          </a:p>
        </p:txBody>
      </p:sp>
    </p:spTree>
    <p:extLst>
      <p:ext uri="{BB962C8B-B14F-4D97-AF65-F5344CB8AC3E}">
        <p14:creationId xmlns:p14="http://schemas.microsoft.com/office/powerpoint/2010/main" val="2544382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37824"/>
          </a:xfrm>
        </p:spPr>
        <p:txBody>
          <a:bodyPr>
            <a:normAutofit fontScale="85000" lnSpcReduction="20000"/>
          </a:bodyPr>
          <a:lstStyle/>
          <a:p>
            <a:pPr marL="624078" indent="-514350">
              <a:buFont typeface="+mj-lt"/>
              <a:buAutoNum type="arabicPeriod" startAt="2"/>
            </a:pPr>
            <a:r>
              <a:rPr lang="ru-RU" dirty="0" smtClean="0"/>
              <a:t>программные факторы:</a:t>
            </a:r>
            <a:endParaRPr lang="ru-RU" dirty="0"/>
          </a:p>
          <a:p>
            <a:r>
              <a:rPr lang="ru-RU" dirty="0" smtClean="0"/>
              <a:t>точность </a:t>
            </a:r>
            <a:r>
              <a:rPr lang="ru-RU" dirty="0"/>
              <a:t>математической формализации на этапе разработки </a:t>
            </a:r>
            <a:r>
              <a:rPr lang="ru-RU" dirty="0" smtClean="0"/>
              <a:t>программ</a:t>
            </a:r>
            <a:endParaRPr lang="ru-RU" dirty="0"/>
          </a:p>
          <a:p>
            <a:r>
              <a:rPr lang="ru-RU" dirty="0" smtClean="0"/>
              <a:t>полнота </a:t>
            </a:r>
            <a:r>
              <a:rPr lang="ru-RU" dirty="0"/>
              <a:t>и обоснованность требований при выдаче задания на разработку ПО</a:t>
            </a:r>
          </a:p>
          <a:p>
            <a:pPr lvl="0"/>
            <a:r>
              <a:rPr lang="ru-RU" i="1" dirty="0"/>
              <a:t>с</a:t>
            </a:r>
            <a:r>
              <a:rPr lang="ru-RU" dirty="0" smtClean="0"/>
              <a:t>тепень </a:t>
            </a:r>
            <a:r>
              <a:rPr lang="ru-RU" dirty="0"/>
              <a:t>безошибочности выполнения заданных </a:t>
            </a:r>
            <a:r>
              <a:rPr lang="ru-RU" dirty="0" smtClean="0"/>
              <a:t>требований </a:t>
            </a:r>
          </a:p>
          <a:p>
            <a:pPr lvl="0"/>
            <a:r>
              <a:rPr lang="ru-RU" dirty="0" smtClean="0"/>
              <a:t>степень </a:t>
            </a:r>
            <a:r>
              <a:rPr lang="ru-RU" dirty="0"/>
              <a:t>отлаженности </a:t>
            </a:r>
            <a:r>
              <a:rPr lang="ru-RU" dirty="0" smtClean="0"/>
              <a:t>программ</a:t>
            </a:r>
            <a:endParaRPr lang="ru-RU" dirty="0"/>
          </a:p>
          <a:p>
            <a:r>
              <a:rPr lang="ru-RU" dirty="0"/>
              <a:t>к</a:t>
            </a:r>
            <a:r>
              <a:rPr lang="ru-RU" dirty="0" smtClean="0"/>
              <a:t>ачество </a:t>
            </a:r>
            <a:r>
              <a:rPr lang="ru-RU" dirty="0"/>
              <a:t>структуры общего алгоритма и степень согласованности отдельных программ в общем </a:t>
            </a:r>
            <a:r>
              <a:rPr lang="ru-RU" dirty="0" smtClean="0"/>
              <a:t>комплексе</a:t>
            </a:r>
          </a:p>
          <a:p>
            <a:pPr marL="624078" indent="-514350">
              <a:buFont typeface="+mj-lt"/>
              <a:buAutoNum type="arabicPeriod" startAt="3"/>
            </a:pPr>
            <a:r>
              <a:rPr lang="ru-RU" dirty="0"/>
              <a:t>В процессе эксплуатации возникает ряд факторов, влияющих на надежность, к ним относятся:</a:t>
            </a:r>
          </a:p>
          <a:p>
            <a:r>
              <a:rPr lang="ru-RU" dirty="0" smtClean="0"/>
              <a:t>качество </a:t>
            </a:r>
            <a:r>
              <a:rPr lang="ru-RU" dirty="0"/>
              <a:t>организации и проведения обслуживания объекта, в </a:t>
            </a:r>
            <a:r>
              <a:rPr lang="ru-RU" dirty="0" err="1"/>
              <a:t>т.ч</a:t>
            </a:r>
            <a:r>
              <a:rPr lang="ru-RU" dirty="0"/>
              <a:t>. и профилактического</a:t>
            </a:r>
          </a:p>
          <a:p>
            <a:r>
              <a:rPr lang="ru-RU" dirty="0"/>
              <a:t>с</a:t>
            </a:r>
            <a:r>
              <a:rPr lang="ru-RU" dirty="0" smtClean="0"/>
              <a:t>воевременность </a:t>
            </a:r>
            <a:r>
              <a:rPr lang="ru-RU" dirty="0"/>
              <a:t>и полнота восстановления </a:t>
            </a:r>
            <a:r>
              <a:rPr lang="ru-RU" dirty="0" smtClean="0"/>
              <a:t>работоспособности </a:t>
            </a:r>
            <a:r>
              <a:rPr lang="ru-RU" dirty="0"/>
              <a:t>объекта </a:t>
            </a:r>
            <a:r>
              <a:rPr lang="ru-RU"/>
              <a:t>при </a:t>
            </a:r>
            <a:r>
              <a:rPr lang="ru-RU" smtClean="0"/>
              <a:t>его отказах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63018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80</TotalTime>
  <Words>921</Words>
  <Application>Microsoft Office PowerPoint</Application>
  <PresentationFormat>Экран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Georgia</vt:lpstr>
      <vt:lpstr>Trebuchet MS</vt:lpstr>
      <vt:lpstr>Wingdings</vt:lpstr>
      <vt:lpstr>Wingdings 2</vt:lpstr>
      <vt:lpstr>Городская</vt:lpstr>
      <vt:lpstr>Надежность информации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и характеристики отказов</vt:lpstr>
      <vt:lpstr>Стороны надежности</vt:lpstr>
      <vt:lpstr>Презентация PowerPoint</vt:lpstr>
      <vt:lpstr>Презентация PowerPoint</vt:lpstr>
      <vt:lpstr>Факторы, влияющие на надежность систем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обеспечения отказоустойчивости программных компонентов</dc:title>
  <dc:creator>ww</dc:creator>
  <cp:lastModifiedBy>GL-211-P</cp:lastModifiedBy>
  <cp:revision>11</cp:revision>
  <dcterms:created xsi:type="dcterms:W3CDTF">2015-09-02T17:59:19Z</dcterms:created>
  <dcterms:modified xsi:type="dcterms:W3CDTF">2016-09-09T06:01:57Z</dcterms:modified>
</cp:coreProperties>
</file>